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竞品矩阵与错位策略来自真实竞品分析文档：奇奇学 = 封闭高端，小蝌蚪 = 低价工具，米果机会在'专业 + 开放'。</a:t>
            </a:r>
          </a:p>
          <a:p>
            <a:r>
              <a:t>[Sources] 奇奇学 vs 米果 vs 小蝌蚪 · 竞品分析.md；一阶段售卖反馈。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六节点闭环 = 内测反馈分析（User Insight）→ 竞品矩阵（Competitive Research）→ 开口可视化/卖点（Product Value）→ 618与投放内容（Operation）→ 用户反馈 → 版本迭代。</a:t>
            </a:r>
          </a:p>
          <a:p>
            <a:r>
              <a:t>[Sources] 实习资料库/第二段—哈啰-米果项目实习。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交付物均为实习资料库中真实存在的文档。</a:t>
            </a:r>
          </a:p>
          <a:p>
            <a:r>
              <a:t>[Sources] 米果AI伴读笔 内测用户反馈分析.md；奇奇学 vs 米果 vs 小蝌蚪·竞品分析.md；米果（Migo）v2.2 第二卖点深化.md；618活动方案.md；直播投放复盘.md。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两个独立产品均真实上线：海拉鲁食谱图鉴 cookbook.momoka.xyz；逛展助手 huiguang.momoka.xyz。</a:t>
            </a:r>
          </a:p>
          <a:p>
            <a:r>
              <a:t>[Sources] 个人项目复盘/STAR复盘.md。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产品以需求定义驱动开发，AI 数据逐条人工校验，最终双平台上线。</a:t>
            </a:r>
          </a:p>
          <a:p>
            <a:r>
              <a:t>[Sources] 项目01-海拉鲁食谱图鉴/STAR复盘.md、复盘正文.md；真实网站截图。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逛展助手：多展通用、会刊导入、路线排程、打卡、找搭子，已上线并迭代至 MVP 2.6.7。</a:t>
            </a:r>
          </a:p>
          <a:p>
            <a:r>
              <a:t>[Sources] 项目02-慧逛/STAR复盘.md、复盘正文.md；真实产品截图。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流程来自两个真实项目的实践：先写 PRD、需求驱动开发、数据必验、小步快跑。</a:t>
            </a:r>
          </a:p>
          <a:p>
            <a:r>
              <a:t>[Sources] 方法论-Vibe-Coding笔记.md；SOP-静态网站部署上线.md。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校园经历仅作辅助展示，不抢核心 Case 篇幅。</a:t>
            </a:r>
          </a:p>
          <a:p>
            <a:r>
              <a:t>[Sources] 公众号推文作品集/00-公众号推文作品总览.md；简历（飞兔校生活 / CMAU）。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联系信息来自个人简历：段乐乐 · 2102454569@qq.com · github.com/lele20260101-hue · 两个独立产品域名。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个人定位：内容与互联网业务运营基础 + 用户洞察 / 产品运营 / AI 工具应用能力的运营新人。</a:t>
            </a:r>
          </a:p>
          <a:p>
            <a:r>
              <a:t>[Sources] 00-求职作品集首页.md；简历（段乐乐-简历-产品运营.docx）。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时间线突出能力进阶而非经历罗列。</a:t>
            </a:r>
          </a:p>
          <a:p>
            <a:r>
              <a:t>[Sources] 实习资料库/00-实习经历总览.md；简历。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36氪阶段：B 端客户背调、赛事策划、社群与线索运营、结案报告等真实工作资料。</a:t>
            </a:r>
          </a:p>
          <a:p>
            <a:r>
              <a:t>[Sources] 实习交接文档；离职交接清单；飞书深诺&amp;36氪结案报告.pptx。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 2026东方证券星物种·探索计划0407.pdf；会议纪要三份；实习交接文档。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 简历（36氪市场运营实习生）；离职交接段乐乐.xlsx；实习交接文档。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米果是核心 Case：用户洞察 → 竞品研究 → 产品价值 → 内容运营 → 反馈迭代完整闭环。</a:t>
            </a:r>
          </a:p>
          <a:p>
            <a:r>
              <a:t>[Sources] 内测反馈分析；奇奇学 vs 米果 vs 小蝌蚪竞品分析；一阶段售卖反馈；用户提供的米果 App 真实截图。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用户洞察基于真实内测数据：2-5 岁占 65%、拍照太麻烦 78%、贴纸问题 35%、声音不自然 30%。</a:t>
            </a:r>
          </a:p>
          <a:p>
            <a:r>
              <a:t>[Sources] 米果AI伴读笔 内测用户反馈分析.md。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1.jpeg"/><Relationship Id="rId3" Type="http://schemas.openxmlformats.org/officeDocument/2006/relationships/tags" Target="../tags/tag2.xml"/><Relationship Id="rId2" Type="http://schemas.openxmlformats.org/officeDocument/2006/relationships/image" Target="../media/image10.jpeg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>
            <a:spLocks noGrp="1"/>
          </p:cNvSpPr>
          <p:nvPr/>
        </p:nvSpPr>
        <p:spPr>
          <a:xfrm>
            <a:off x="685800" y="495300"/>
            <a:ext cx="4381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段乐乐 · LELE PORTFOLIO</a:t>
            </a:r>
            <a:endParaRPr sz="105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9620250" y="495300"/>
            <a:ext cx="1885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105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endParaRPr sz="105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2247900"/>
            <a:ext cx="68580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7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段乐乐</a:t>
            </a:r>
            <a:endParaRPr sz="7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3657600"/>
            <a:ext cx="7620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22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2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22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4267200"/>
            <a:ext cx="762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From User Insight to Product Experience</a:t>
            </a:r>
            <a:endParaRPr sz="13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直接连接符 5"/>
          <p:cNvSpPr>
            <a:spLocks noGrp="1"/>
          </p:cNvSpPr>
          <p:nvPr/>
        </p:nvSpPr>
        <p:spPr>
          <a:xfrm>
            <a:off x="685800" y="5048250"/>
            <a:ext cx="4191000" cy="0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53530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Personal Portfolio · 2026</a:t>
            </a:r>
            <a:endParaRPr sz="105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5600700"/>
            <a:ext cx="2810510" cy="53911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hone</a:t>
            </a: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:   13333812985</a:t>
            </a:r>
            <a:endParaRPr sz="105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buNone/>
              <a:def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ail</a:t>
            </a: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:   2102454569@qq.com</a:t>
            </a:r>
            <a:endParaRPr sz="105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矩形 18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02 · COMPETITIVE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02｜Market &amp; Competitive Intelligence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竞品信息 → 用户洞察 → 产品机会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5" name="表格 24"/>
          <p:cNvGraphicFramePr/>
          <p:nvPr/>
        </p:nvGraphicFramePr>
        <p:xfrm>
          <a:off x="685800" y="2019300"/>
          <a:ext cx="10820400" cy="2190750"/>
        </p:xfrm>
        <a:graphic>
          <a:graphicData uri="http://schemas.openxmlformats.org/drawingml/2006/table">
            <a:tbl>
              <a:tblPr/>
              <a:tblGrid>
                <a:gridCol w="1428750"/>
                <a:gridCol w="1809750"/>
                <a:gridCol w="1809750"/>
                <a:gridCol w="2286000"/>
                <a:gridCol w="1905000"/>
                <a:gridCol w="1581150"/>
              </a:tblGrid>
              <a:tr h="361950"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产品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目标用户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核心场景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核心功能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产品优势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15" b="1">
                          <a:solidFill>
                            <a:srgbClr val="1E293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用户痛点</a:t>
                      </a:r>
                      <a:endParaRPr sz="1015" b="1">
                        <a:solidFill>
                          <a:srgbClr val="1E293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8FAFC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奇奇学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（喜马拉雅）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2-9 岁，认牛津树 / 愿系统投入家庭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牛津树分级精读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点读套装 + 精读营 + App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正版牛津树独家、品牌与流量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内容封闭、绑死单一书系、偏贵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小蝌蚪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全年龄泛点读、价格敏感家庭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即点即读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预制点读包 / 扫描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书目多、便宜、即开即用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内容固定、无分级、无开口、无 AI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1">
                          <a:solidFill>
                            <a:srgbClr val="7C3AED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米果</a:t>
                      </a:r>
                      <a:endParaRPr sz="940" b="1">
                        <a:solidFill>
                          <a:srgbClr val="7C3AED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3-6 岁英语启蒙家庭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AI 陪读 / 开口引导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任意书可读 + AI 对话 + 分级路径 + 阅读报告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开放 + 专业、复用存量绘本、AI 开口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buNone/>
                      </a:pPr>
                      <a:r>
                        <a:rPr sz="940" b="0">
                          <a:solidFill>
                            <a:srgbClr val="64748B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可直读书少、品牌弱、内容待补</a:t>
                      </a:r>
                      <a:endParaRPr sz="940" b="0">
                        <a:solidFill>
                          <a:srgbClr val="64748B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5250" marR="76200" marT="38100" marB="38100" anchor="ctr">
                    <a:solidFill>
                      <a:srgbClr val="EEF2FF"/>
                    </a:solidFill>
                  </a:tcPr>
                </a:tc>
              </a:tr>
            </a:tbl>
          </a:graphicData>
        </a:graphic>
      </p:graphicFrame>
      <p:sp>
        <p:nvSpPr>
          <p:cNvPr id="8" name="圆角矩形 7"/>
          <p:cNvSpPr>
            <a:spLocks noGrp="1"/>
          </p:cNvSpPr>
          <p:nvPr/>
        </p:nvSpPr>
        <p:spPr>
          <a:xfrm>
            <a:off x="685800" y="4400550"/>
            <a:ext cx="3429000" cy="87630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457200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Insight 01</a:t>
            </a:r>
            <a:endParaRPr sz="94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48196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形似神不同：封闭内容生态 vs 开放 AI 陪读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4381500" y="4400550"/>
            <a:ext cx="3429000" cy="87630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4572000" y="457200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Insight 02</a:t>
            </a:r>
            <a:endParaRPr sz="94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572000" y="48196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家长对标小蝌蚪：“不能拿来即点”是退货主因（9/19 单）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8077200" y="4400550"/>
            <a:ext cx="3429000" cy="87630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" name="矩形 14"/>
          <p:cNvSpPr>
            <a:spLocks noGrp="1"/>
          </p:cNvSpPr>
          <p:nvPr/>
        </p:nvSpPr>
        <p:spPr>
          <a:xfrm>
            <a:off x="8267700" y="457200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Insight 03</a:t>
            </a:r>
            <a:endParaRPr sz="94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48196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市场空位：'又专业、又开放'的右上角蓝海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685800" y="5467350"/>
            <a:ext cx="10820400" cy="552450"/>
          </a:xfrm>
          <a:prstGeom prst="roundRect">
            <a:avLst>
              <a:gd name="adj" fmla="val 27586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8" name="矩形 17"/>
          <p:cNvSpPr>
            <a:spLocks noGrp="1"/>
          </p:cNvSpPr>
          <p:nvPr/>
        </p:nvSpPr>
        <p:spPr>
          <a:xfrm>
            <a:off x="685800" y="5619750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16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Opportunity｜主打专业分级路径 + AI 开口闭环 + 复用家长已有绘本，形成错位竞争。</a:t>
            </a:r>
            <a:endParaRPr sz="116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矩形 33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02 · OPERATION LOOP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03｜From Insight to Operation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六个节点构成产品运营闭环，我的工作贯穿其中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9535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95350" y="253365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 Insight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95350" y="285750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分析用户需求与使用场景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4381500" y="213360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459105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591050" y="253365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Competitive Research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591050" y="285750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建立竞品矩阵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8077200" y="213360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828675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286750" y="253365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Value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286750" y="285750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提炼产品核心价值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85800" y="348615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895350" y="3638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95350" y="388620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/ Operation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95350" y="421005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通过内容帮助用户理解产品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4381500" y="348615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" name="矩形 23"/>
          <p:cNvSpPr>
            <a:spLocks noGrp="1"/>
          </p:cNvSpPr>
          <p:nvPr/>
        </p:nvSpPr>
        <p:spPr>
          <a:xfrm>
            <a:off x="4591050" y="3638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591050" y="388620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 Feedback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591050" y="421005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收集反馈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077200" y="3486150"/>
            <a:ext cx="3429000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8" name="矩形 27"/>
          <p:cNvSpPr>
            <a:spLocks noGrp="1"/>
          </p:cNvSpPr>
          <p:nvPr/>
        </p:nvSpPr>
        <p:spPr>
          <a:xfrm>
            <a:off x="8286750" y="3638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286750" y="3886200"/>
            <a:ext cx="300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Optimization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286750" y="4210050"/>
            <a:ext cx="3009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输出产品优化建议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圆角矩形 30"/>
          <p:cNvSpPr>
            <a:spLocks noGrp="1"/>
          </p:cNvSpPr>
          <p:nvPr/>
        </p:nvSpPr>
        <p:spPr>
          <a:xfrm>
            <a:off x="4267200" y="4953000"/>
            <a:ext cx="3657600" cy="32385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101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↺ 回到 User Insight · 持续循环迭代</a:t>
            </a:r>
            <a:endParaRPr sz="1015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685800" y="5429250"/>
            <a:ext cx="10820400" cy="590550"/>
          </a:xfrm>
          <a:prstGeom prst="roundRect">
            <a:avLst>
              <a:gd name="adj" fmla="val 25806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" name="矩形 32"/>
          <p:cNvSpPr>
            <a:spLocks noGrp="1"/>
          </p:cNvSpPr>
          <p:nvPr/>
        </p:nvSpPr>
        <p:spPr>
          <a:xfrm>
            <a:off x="685800" y="5619750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我的工作重点不是单纯“推广产品”，而是帮助连接用户、产品与市场。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" name="矩形 30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02 · DELIVERABLES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04｜My Deliverables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五类交付物，覆盖洞察到复盘的完整链路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95325" y="2133600"/>
            <a:ext cx="2038350" cy="2190750"/>
          </a:xfrm>
          <a:prstGeom prst="roundRect">
            <a:avLst>
              <a:gd name="adj" fmla="val 747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85825" y="2343150"/>
            <a:ext cx="1657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 Research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85825" y="2933700"/>
            <a:ext cx="1657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83 份内测问卷分析，输出问题优先级矩阵。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85825" y="3886200"/>
            <a:ext cx="1657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内测用户反馈分析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2886075" y="2133600"/>
            <a:ext cx="2038350" cy="2190750"/>
          </a:xfrm>
          <a:prstGeom prst="roundRect">
            <a:avLst>
              <a:gd name="adj" fmla="val 747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3076575" y="2343150"/>
            <a:ext cx="1657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Competitive Analysis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076575" y="2933700"/>
            <a:ext cx="1657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奇奇学 / 小蝌蚪竞品矩阵与错位策略。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076575" y="3886200"/>
            <a:ext cx="1657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竞品分析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5076825" y="2133600"/>
            <a:ext cx="2038350" cy="2190750"/>
          </a:xfrm>
          <a:prstGeom prst="roundRect">
            <a:avLst>
              <a:gd name="adj" fmla="val 747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5267325" y="2343150"/>
            <a:ext cx="1657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Insight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267325" y="2933700"/>
            <a:ext cx="1657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开口可视化定位 + v2.2 卖点深化。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5267325" y="3886200"/>
            <a:ext cx="1657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米果第二卖点深化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7267575" y="2133600"/>
            <a:ext cx="2038350" cy="2190750"/>
          </a:xfrm>
          <a:prstGeom prst="roundRect">
            <a:avLst>
              <a:gd name="adj" fmla="val 747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7458075" y="2343150"/>
            <a:ext cx="1657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Strategy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458075" y="2933700"/>
            <a:ext cx="1657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618 活动方案 + 多平台投放与卖点包装。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458075" y="3886200"/>
            <a:ext cx="1657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618 方案 / 卖点内容运营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9458325" y="2133600"/>
            <a:ext cx="2038350" cy="2190750"/>
          </a:xfrm>
          <a:prstGeom prst="roundRect">
            <a:avLst>
              <a:gd name="adj" fmla="val 747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" name="矩形 23"/>
          <p:cNvSpPr>
            <a:spLocks noGrp="1"/>
          </p:cNvSpPr>
          <p:nvPr/>
        </p:nvSpPr>
        <p:spPr>
          <a:xfrm>
            <a:off x="9648825" y="2343150"/>
            <a:ext cx="1657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 Review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648825" y="2933700"/>
            <a:ext cx="1657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一阶段 180 支销售复盘、退货归因与迭代建议。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9648825" y="3886200"/>
            <a:ext cx="1657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5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直播投放复盘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685800" y="4552950"/>
            <a:ext cx="10820400" cy="9525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8" name="矩形 27"/>
          <p:cNvSpPr>
            <a:spLocks noGrp="1"/>
          </p:cNvSpPr>
          <p:nvPr/>
        </p:nvSpPr>
        <p:spPr>
          <a:xfrm>
            <a:off x="914400" y="4724400"/>
            <a:ext cx="416179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 I Learned</a:t>
            </a:r>
            <a:r>
              <a:rPr lang="en-US"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当「做出来」变简单之后，</a:t>
            </a:r>
            <a:r>
              <a:rPr lang="zh-CN" altLang="en-US" sz="105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人更重要了</a:t>
            </a:r>
            <a:r>
              <a:rPr lang="zh-CN" altLang="en-US"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914400" y="5029200"/>
            <a:ext cx="103632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16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 AI 新业务中，产品运营不仅是产品推广，更重要的是连接用户、产品和市场，通过持续的信息反馈帮助产品寻找更清晰的用户场景与价值表达。</a:t>
            </a:r>
            <a:endParaRPr sz="1165" b="0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85800" y="5715000"/>
            <a:ext cx="10820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真实交付物：内测反馈分析 · 竞品分析 · 卖点迭代记录 · 618 方案 · 投放复盘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矩形 22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EXPERIMENTS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Experiments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Turning Ideas into Products with AI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019300"/>
            <a:ext cx="10820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1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除了实习项目，我也开始主动通过 AI 工具将自己的想法快速转化为可交互产品，并通过实际使用不断验证和迭代。</a:t>
            </a:r>
            <a:endParaRPr sz="116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685800" y="2571750"/>
            <a:ext cx="5238750" cy="314325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" name="矩形 8"/>
          <p:cNvSpPr>
            <a:spLocks noGrp="1"/>
          </p:cNvSpPr>
          <p:nvPr/>
        </p:nvSpPr>
        <p:spPr>
          <a:xfrm>
            <a:off x="1009650" y="2857500"/>
            <a:ext cx="2286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01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09650" y="3162300"/>
            <a:ext cx="2476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8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海拉鲁食谱图鉴</a:t>
            </a:r>
            <a:endParaRPr sz="18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009650" y="3619500"/>
            <a:ext cx="247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Tool / Product Design</a:t>
            </a:r>
            <a:endParaRPr sz="975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009650" y="3962400"/>
            <a:ext cx="2476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面向游戏玩家的料理收集与决策工具。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009650" y="5029200"/>
            <a:ext cx="247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cookbook.momoka.xyz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9500" y="2902296"/>
            <a:ext cx="2038350" cy="2482159"/>
          </a:xfrm>
          <a:prstGeom prst="roundRect">
            <a:avLst>
              <a:gd name="adj" fmla="val 6542"/>
            </a:avLst>
          </a:prstGeom>
        </p:spPr>
      </p:pic>
      <p:sp>
        <p:nvSpPr>
          <p:cNvPr id="15" name="圆角矩形 14"/>
          <p:cNvSpPr>
            <a:spLocks noGrp="1"/>
          </p:cNvSpPr>
          <p:nvPr/>
        </p:nvSpPr>
        <p:spPr>
          <a:xfrm>
            <a:off x="6457950" y="2571750"/>
            <a:ext cx="5238750" cy="314325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6781800" y="2857500"/>
            <a:ext cx="2286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02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781800" y="3162300"/>
            <a:ext cx="2476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8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逛展助手</a:t>
            </a:r>
            <a:endParaRPr sz="18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781800" y="3619500"/>
            <a:ext cx="247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Event Tool / User Experience</a:t>
            </a:r>
            <a:endParaRPr sz="975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781800" y="3962400"/>
            <a:ext cx="2476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面向展会用户的信息与行动决策工具。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781800" y="5029200"/>
            <a:ext cx="247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huiguang.momoka.xyz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9036" y="2819400"/>
            <a:ext cx="1223579" cy="2647950"/>
          </a:xfrm>
          <a:prstGeom prst="roundRect">
            <a:avLst>
              <a:gd name="adj" fmla="val 6542"/>
            </a:avLst>
          </a:prstGeom>
        </p:spPr>
      </p:pic>
      <p:sp>
        <p:nvSpPr>
          <p:cNvPr id="22" name="矩形 21"/>
          <p:cNvSpPr>
            <a:spLocks noGrp="1"/>
          </p:cNvSpPr>
          <p:nvPr/>
        </p:nvSpPr>
        <p:spPr>
          <a:xfrm>
            <a:off x="685800" y="6019800"/>
            <a:ext cx="10820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个产品 · 0 代码基础 · 从 PRD 到独立上线</a:t>
            </a:r>
            <a:endParaRPr sz="97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矩形 19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01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01｜海拉鲁食谱图鉴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lightweight decision tool for game players</a:t>
            </a:r>
            <a:r>
              <a:rPr lang="en-US"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—— </a:t>
            </a:r>
            <a:r>
              <a:rPr lang="en-US" altLang="zh-CN"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https://cookbook.momoka.xyz/</a:t>
            </a:r>
            <a:endParaRPr lang="en-US" altLang="zh-CN"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057400"/>
            <a:ext cx="4953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24790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PROBLEM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552700"/>
            <a:ext cx="44958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我有什么食材？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这些食材能做什么？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哪些料理还没解锁？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如何快速找到目标料理？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685800" y="3676650"/>
            <a:ext cx="4953000" cy="238125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386715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SOLUTION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4171950"/>
            <a:ext cx="449580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Recipe Collection　食谱图鉴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Ingredient Search　食材检索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Fridge Mode　冰箱模式：食材反查料理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Collection　收藏与解锁进度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5467350"/>
            <a:ext cx="4495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 160 道食谱 · 99 种食材 · 中英日三语 · Vercel + Cloudflare 上线</a:t>
            </a:r>
            <a:endParaRPr sz="94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404849" y="2057400"/>
            <a:ext cx="1668302" cy="3257550"/>
          </a:xfrm>
          <a:prstGeom prst="roundRect">
            <a:avLst>
              <a:gd name="adj" fmla="val 5000"/>
            </a:avLst>
          </a:prstGeom>
        </p:spPr>
      </p:pic>
      <p:pic>
        <p:nvPicPr>
          <p:cNvPr id="34" name="图片 3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269792" y="2057400"/>
            <a:ext cx="1805816" cy="3257550"/>
          </a:xfrm>
          <a:prstGeom prst="roundRect">
            <a:avLst>
              <a:gd name="adj" fmla="val 5000"/>
            </a:avLst>
          </a:prstGeom>
        </p:spPr>
      </p:pic>
      <p:sp>
        <p:nvSpPr>
          <p:cNvPr id="16" name="矩形 15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905500" y="539115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海拉鲁食谱图鉴 · 截图 1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8839200" y="539115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海拉鲁食谱图鉴 · 截图 2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685800" y="5715000"/>
            <a:ext cx="10820400" cy="476250"/>
          </a:xfrm>
          <a:prstGeom prst="roundRect">
            <a:avLst>
              <a:gd name="adj" fmla="val 32000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9" name="矩形 18"/>
          <p:cNvSpPr>
            <a:spLocks noGrp="1"/>
          </p:cNvSpPr>
          <p:nvPr/>
        </p:nvSpPr>
        <p:spPr>
          <a:xfrm>
            <a:off x="685800" y="5848350"/>
            <a:ext cx="10820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Thinking｜将“信息查询”转化为“基于已有资源进行决策”。</a:t>
            </a:r>
            <a:endParaRPr sz="11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矩形 23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02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02｜逛展助手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lang="en-US" altLang="zh-CN"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https://huiguang.momoka.xyz/</a:t>
            </a:r>
            <a:endParaRPr lang="en-US" altLang="zh-CN"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0574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PROBLEM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343150"/>
            <a:ext cx="40957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展位多 → 活动信息分散 →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不知道哪些值得去 → 路线规划难 →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时间有限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685800" y="3352800"/>
            <a:ext cx="4095750" cy="123825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354330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SOLUTION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3829050"/>
            <a:ext cx="36385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整合展位 + 活动 + 福利 + 路线，成为一个面向用户行动的逛展工具。</a:t>
            </a:r>
            <a:endParaRPr sz="11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685800" y="4781550"/>
            <a:ext cx="4095750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" name="矩形 12"/>
          <p:cNvSpPr>
            <a:spLocks noGrp="1"/>
          </p:cNvSpPr>
          <p:nvPr/>
        </p:nvSpPr>
        <p:spPr>
          <a:xfrm>
            <a:off x="914400" y="4972050"/>
            <a:ext cx="190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THINKING</a:t>
            </a:r>
            <a:endParaRPr sz="94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4400" y="5238750"/>
            <a:ext cx="3638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用户真正需要的不是更多展会信息，而是帮助自己决定“现在去哪、接下来做什么”。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14400" y="5676900"/>
            <a:ext cx="3638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Web + 微信小程序 · PRD v1.16 · F1-F19 · MVP 1.0 → 2.6.7</a:t>
            </a:r>
            <a:endParaRPr sz="86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5087620" y="149225"/>
            <a:ext cx="6581140" cy="6559550"/>
          </a:xfrm>
          <a:prstGeom prst="roundRect">
            <a:avLst>
              <a:gd name="adj" fmla="val 5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336290" y="1858645"/>
            <a:ext cx="1167765" cy="1167765"/>
          </a:xfrm>
          <a:prstGeom prst="roundRect">
            <a:avLst>
              <a:gd name="adj" fmla="val 16216"/>
            </a:avLst>
          </a:prstGeom>
        </p:spPr>
      </p:pic>
      <p:sp>
        <p:nvSpPr>
          <p:cNvPr id="23" name="矩形 22"/>
          <p:cNvSpPr>
            <a:spLocks noGrp="1"/>
          </p:cNvSpPr>
          <p:nvPr/>
        </p:nvSpPr>
        <p:spPr>
          <a:xfrm>
            <a:off x="3215640" y="2924810"/>
            <a:ext cx="1409700" cy="2774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endParaRPr sz="9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15000"/>
              </a:lnSpc>
              <a:buNone/>
              <a:defRPr sz="9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慧逛</a:t>
            </a:r>
            <a:endParaRPr sz="9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190" y="260350"/>
            <a:ext cx="6096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6" name="矩形 45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BUILDING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From Idea to Product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把需求定义、AI 开发、真实使用和持续迭代串成完整闭环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7048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763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Identify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发现问题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343150" y="2724150"/>
            <a:ext cx="19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endParaRPr sz="15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25336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" name="矩形 12"/>
          <p:cNvSpPr>
            <a:spLocks noGrp="1"/>
          </p:cNvSpPr>
          <p:nvPr/>
        </p:nvSpPr>
        <p:spPr>
          <a:xfrm>
            <a:off x="27051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7051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Research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7051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 / 场景 / 竞品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171950" y="2724150"/>
            <a:ext cx="19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endParaRPr sz="15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43624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8" name="矩形 17"/>
          <p:cNvSpPr>
            <a:spLocks noGrp="1"/>
          </p:cNvSpPr>
          <p:nvPr/>
        </p:nvSpPr>
        <p:spPr>
          <a:xfrm>
            <a:off x="45339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5339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Define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5339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 / 结构 / PRD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00750" y="2724150"/>
            <a:ext cx="19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endParaRPr sz="15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61912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3" name="矩形 22"/>
          <p:cNvSpPr>
            <a:spLocks noGrp="1"/>
          </p:cNvSpPr>
          <p:nvPr/>
        </p:nvSpPr>
        <p:spPr>
          <a:xfrm>
            <a:off x="63627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3627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Build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3627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Coding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7829550" y="2724150"/>
            <a:ext cx="19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endParaRPr sz="15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0200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8" name="矩形 27"/>
          <p:cNvSpPr>
            <a:spLocks noGrp="1"/>
          </p:cNvSpPr>
          <p:nvPr/>
        </p:nvSpPr>
        <p:spPr>
          <a:xfrm>
            <a:off x="81915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1915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Test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1915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真实使用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9658350" y="2724150"/>
            <a:ext cx="19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endParaRPr sz="15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9848850" y="2133600"/>
            <a:ext cx="1638300" cy="16002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" name="矩形 32"/>
          <p:cNvSpPr>
            <a:spLocks noGrp="1"/>
          </p:cNvSpPr>
          <p:nvPr/>
        </p:nvSpPr>
        <p:spPr>
          <a:xfrm>
            <a:off x="10020300" y="23241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10020300" y="2609850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Iterate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10020300" y="2971800"/>
            <a:ext cx="1295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持续迭代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圆角矩形 35"/>
          <p:cNvSpPr>
            <a:spLocks noGrp="1"/>
          </p:cNvSpPr>
          <p:nvPr/>
        </p:nvSpPr>
        <p:spPr>
          <a:xfrm>
            <a:off x="685800" y="4038600"/>
            <a:ext cx="6667500" cy="198120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7" name="矩形 36"/>
          <p:cNvSpPr>
            <a:spLocks noGrp="1"/>
          </p:cNvSpPr>
          <p:nvPr/>
        </p:nvSpPr>
        <p:spPr>
          <a:xfrm>
            <a:off x="914400" y="4267200"/>
            <a:ext cx="3810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as a Product Accelerator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914400" y="4610100"/>
            <a:ext cx="6210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40000"/>
              </a:lnSpc>
              <a:buNone/>
              <a:defRPr sz="11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我使用 AI Coding 工具降低产品开发门槛，将产品想法快速转化为可交互 Demo，并通过实际使用验证产品假设。</a:t>
            </a:r>
            <a:endParaRPr sz="116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914400" y="5505450"/>
            <a:ext cx="6210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帮助我更快完成产品验证。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圆角矩形 39"/>
          <p:cNvSpPr>
            <a:spLocks noGrp="1"/>
          </p:cNvSpPr>
          <p:nvPr/>
        </p:nvSpPr>
        <p:spPr>
          <a:xfrm>
            <a:off x="7620000" y="4038600"/>
            <a:ext cx="3886200" cy="1981200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1" name="圆角矩形 40"/>
          <p:cNvSpPr>
            <a:spLocks noGrp="1"/>
          </p:cNvSpPr>
          <p:nvPr/>
        </p:nvSpPr>
        <p:spPr>
          <a:xfrm>
            <a:off x="7886700" y="4305300"/>
            <a:ext cx="1447800" cy="38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</a:t>
            </a:r>
            <a:endParaRPr sz="105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圆角矩形 41"/>
          <p:cNvSpPr>
            <a:spLocks noGrp="1"/>
          </p:cNvSpPr>
          <p:nvPr/>
        </p:nvSpPr>
        <p:spPr>
          <a:xfrm>
            <a:off x="9563100" y="4305300"/>
            <a:ext cx="1447800" cy="38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Kimi</a:t>
            </a:r>
            <a:endParaRPr sz="105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圆角矩形 42"/>
          <p:cNvSpPr>
            <a:spLocks noGrp="1"/>
          </p:cNvSpPr>
          <p:nvPr/>
        </p:nvSpPr>
        <p:spPr>
          <a:xfrm>
            <a:off x="7886700" y="4857750"/>
            <a:ext cx="1447800" cy="38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GitHub</a:t>
            </a:r>
            <a:endParaRPr sz="105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圆角矩形 43"/>
          <p:cNvSpPr>
            <a:spLocks noGrp="1"/>
          </p:cNvSpPr>
          <p:nvPr/>
        </p:nvSpPr>
        <p:spPr>
          <a:xfrm>
            <a:off x="9563100" y="4857750"/>
            <a:ext cx="1447800" cy="38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Vercel</a:t>
            </a:r>
            <a:endParaRPr sz="105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7886700" y="5448300"/>
            <a:ext cx="33909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工具是加速器，产品判断仍是核心。</a:t>
            </a:r>
            <a:endParaRPr sz="97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CAMPUS &amp; OTHER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Campus &amp; Other Experience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辅助经历：内容编辑与基础用户运营能力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038350"/>
            <a:ext cx="4953000" cy="190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2479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校园公众号 · 内容运营</a:t>
            </a:r>
            <a:endParaRPr sz="11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552700"/>
            <a:ext cx="4495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参与校园公众号日常内容运营，负责选题策划、推文制作、排版发布及活动宣传。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3238500"/>
            <a:ext cx="4495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Planning / Copywriting / Publishing / Event Promotion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3524250"/>
            <a:ext cx="4495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上应微学工 · 简历门诊 / 就业先锋等栏目 · 100+ 篇推文</a:t>
            </a:r>
            <a:endParaRPr sz="94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685800" y="4476750"/>
            <a:ext cx="5143500" cy="1485900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" name="矩形 16"/>
          <p:cNvSpPr>
            <a:spLocks noGrp="1"/>
          </p:cNvSpPr>
          <p:nvPr/>
        </p:nvSpPr>
        <p:spPr>
          <a:xfrm>
            <a:off x="914400" y="4686300"/>
            <a:ext cx="4686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飞兔校生活 · 校园早餐配送平台</a:t>
            </a:r>
            <a:endParaRPr sz="11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14400" y="5010150"/>
            <a:ext cx="46863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Role：用户运营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Action：0→1 搭建 130+ 人微信社群，设计裂变机制与销售日监控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Result：社群活跃度 40%+，库存损耗率降低约 60%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3430" y="1771015"/>
            <a:ext cx="3709035" cy="4602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矩形 33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WHY ME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 I Bring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· User · Product · AI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038350"/>
            <a:ext cx="2476500" cy="1524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76300" y="22288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5146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</a:t>
            </a:r>
            <a:endParaRPr sz="15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28956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具备媒体与互联网内容运营经验。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3505200" y="2038350"/>
            <a:ext cx="2476500" cy="1524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3695700" y="22288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695700" y="25146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</a:t>
            </a:r>
            <a:endParaRPr sz="15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695700" y="28956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能够从用户需求和真实场景出发思考问题。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324600" y="2038350"/>
            <a:ext cx="2476500" cy="1524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6515100" y="22288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515100" y="25146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</a:t>
            </a:r>
            <a:endParaRPr sz="15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515100" y="28956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通过竞品分析、产品洞察和运营反馈参与新业务。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9144000" y="2038350"/>
            <a:ext cx="2476500" cy="1524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9334500" y="22288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9334500" y="25146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endParaRPr sz="15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9334500" y="28956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能够利用 AI 工具快速完成产品验证。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685800" y="3810000"/>
            <a:ext cx="10820400" cy="723900"/>
          </a:xfrm>
          <a:prstGeom prst="roundRect">
            <a:avLst>
              <a:gd name="adj" fmla="val 21053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" name="矩形 23"/>
          <p:cNvSpPr>
            <a:spLocks noGrp="1"/>
          </p:cNvSpPr>
          <p:nvPr/>
        </p:nvSpPr>
        <p:spPr>
          <a:xfrm>
            <a:off x="685800" y="4000500"/>
            <a:ext cx="10820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21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1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Product × AI</a:t>
            </a:r>
            <a:endParaRPr sz="21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85800" y="4762500"/>
            <a:ext cx="10820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35000"/>
              </a:lnSpc>
              <a:buNone/>
              <a:def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 don't just use AI to work faster.</a:t>
            </a:r>
            <a:endParaRPr sz="13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35000"/>
              </a:lnSpc>
              <a:buNone/>
              <a:def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 use AI to turn ideas into products.</a:t>
            </a:r>
            <a:endParaRPr sz="13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685800" y="5619750"/>
            <a:ext cx="2476500" cy="533400"/>
          </a:xfrm>
          <a:prstGeom prst="roundRect">
            <a:avLst>
              <a:gd name="adj" fmla="val 2857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7" name="矩形 26"/>
          <p:cNvSpPr>
            <a:spLocks noGrp="1"/>
          </p:cNvSpPr>
          <p:nvPr/>
        </p:nvSpPr>
        <p:spPr>
          <a:xfrm>
            <a:off x="819150" y="57150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86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段乐乐 · 求职意向：产品运营</a:t>
            </a:r>
            <a:endParaRPr sz="86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圆角矩形 27"/>
          <p:cNvSpPr>
            <a:spLocks noGrp="1"/>
          </p:cNvSpPr>
          <p:nvPr/>
        </p:nvSpPr>
        <p:spPr>
          <a:xfrm>
            <a:off x="3505200" y="5619750"/>
            <a:ext cx="2476500" cy="533400"/>
          </a:xfrm>
          <a:prstGeom prst="roundRect">
            <a:avLst>
              <a:gd name="adj" fmla="val 2857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9" name="矩形 28"/>
          <p:cNvSpPr>
            <a:spLocks noGrp="1"/>
          </p:cNvSpPr>
          <p:nvPr/>
        </p:nvSpPr>
        <p:spPr>
          <a:xfrm>
            <a:off x="3638550" y="57150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2102454569@qq.com</a:t>
            </a:r>
            <a:endParaRPr sz="86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圆角矩形 29"/>
          <p:cNvSpPr>
            <a:spLocks noGrp="1"/>
          </p:cNvSpPr>
          <p:nvPr/>
        </p:nvSpPr>
        <p:spPr>
          <a:xfrm>
            <a:off x="6324600" y="5619750"/>
            <a:ext cx="2476500" cy="533400"/>
          </a:xfrm>
          <a:prstGeom prst="roundRect">
            <a:avLst>
              <a:gd name="adj" fmla="val 2857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1" name="矩形 30"/>
          <p:cNvSpPr>
            <a:spLocks noGrp="1"/>
          </p:cNvSpPr>
          <p:nvPr/>
        </p:nvSpPr>
        <p:spPr>
          <a:xfrm>
            <a:off x="6457950" y="57150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github.com/lele20260101-hue</a:t>
            </a:r>
            <a:endParaRPr sz="86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9144000" y="5619750"/>
            <a:ext cx="2476500" cy="533400"/>
          </a:xfrm>
          <a:prstGeom prst="roundRect">
            <a:avLst>
              <a:gd name="adj" fmla="val 2857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" name="矩形 32"/>
          <p:cNvSpPr>
            <a:spLocks noGrp="1"/>
          </p:cNvSpPr>
          <p:nvPr/>
        </p:nvSpPr>
        <p:spPr>
          <a:xfrm>
            <a:off x="9277350" y="57150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6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cookbook.momoka.xyz · huiguang.momoka.xyz</a:t>
            </a:r>
            <a:endParaRPr sz="86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" name="矩形 20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ABOUT ME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About Me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marketing student building toward AI × Product Operations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562100"/>
            <a:ext cx="857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市场营销专业本科 · 目标：互联网 / AI 产品运营方向</a:t>
            </a:r>
            <a:endParaRPr sz="105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685800" y="2133600"/>
            <a:ext cx="4762500" cy="3352800"/>
          </a:xfrm>
          <a:prstGeom prst="roundRect">
            <a:avLst>
              <a:gd name="adj" fmla="val 4545"/>
            </a:avLst>
          </a:prstGeom>
          <a:solidFill>
            <a:srgbClr val="F8FAFC"/>
          </a:soli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3622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INTRODUCTION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781300"/>
            <a:ext cx="43053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45000"/>
              </a:lnSpc>
              <a:buNone/>
              <a:defRPr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我具备媒体与互联网业务运营实践经验，曾参与</a:t>
            </a:r>
            <a:r>
              <a:rPr lang="zh-CN"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</a:t>
            </a:r>
            <a:r>
              <a:rPr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运营、新业务及 AI 产品相关项目。同时，我用 AI Coding（Vibe Coding）独立完成从产品想法、需求梳理到 Web Demo 开发与迭代验证，希望进一步向 AI 产品运营、用户运营和增长方向发展。</a:t>
            </a:r>
            <a:endParaRPr sz="1275" b="0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14400" y="4857750"/>
            <a:ext cx="430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上海应用技术大学 · 市场营销本科 · 2023-2027</a:t>
            </a:r>
            <a:endParaRPr sz="97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5791200" y="2133600"/>
            <a:ext cx="5715000" cy="9906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" name="矩形 12"/>
          <p:cNvSpPr>
            <a:spLocks noGrp="1"/>
          </p:cNvSpPr>
          <p:nvPr/>
        </p:nvSpPr>
        <p:spPr>
          <a:xfrm>
            <a:off x="6096000" y="23622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Marketing Undergraduate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2724150"/>
            <a:ext cx="514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市场营销专业本科 · 2023-2027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5791200" y="3314700"/>
            <a:ext cx="5715000" cy="9906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6096000" y="35433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36氪 · 哈啰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096000" y="3905250"/>
            <a:ext cx="514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 / 内容运营 → AI 新业务产品运营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5791200" y="4495800"/>
            <a:ext cx="5715000" cy="9906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9" name="矩形 18"/>
          <p:cNvSpPr>
            <a:spLocks noGrp="1"/>
          </p:cNvSpPr>
          <p:nvPr/>
        </p:nvSpPr>
        <p:spPr>
          <a:xfrm>
            <a:off x="6096000" y="47244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× Product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0" y="5086350"/>
            <a:ext cx="514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Vibe Coding 作品 · 2 个独立上线产品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矩形 33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CAREER JOURNEY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My Career Journey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能力进阶路径：内容 → 用户 → 产品 → AI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直接连接符 6"/>
          <p:cNvSpPr>
            <a:spLocks noGrp="1"/>
          </p:cNvSpPr>
          <p:nvPr/>
        </p:nvSpPr>
        <p:spPr>
          <a:xfrm>
            <a:off x="723900" y="3333750"/>
            <a:ext cx="10782300" cy="0"/>
          </a:xfrm>
          <a:prstGeom prst="line">
            <a:avLst/>
          </a:prstGeom>
          <a:noFill/>
          <a:ln w="19050">
            <a:solidFill>
              <a:srgbClr val="E2E8F0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Marketing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市场营销专业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1466850" y="3267075"/>
            <a:ext cx="133350" cy="13335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257175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2023-2025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57175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Campus Content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57175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校园公众号 · 内容运营启蒙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>
            <a:spLocks noGrp="1"/>
          </p:cNvSpPr>
          <p:nvPr/>
        </p:nvSpPr>
        <p:spPr>
          <a:xfrm>
            <a:off x="3352800" y="3267075"/>
            <a:ext cx="133350" cy="13335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445770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2026.01-04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45770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36氪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45770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专业内容 / 市场运营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椭圆 18"/>
          <p:cNvSpPr>
            <a:spLocks noGrp="1"/>
          </p:cNvSpPr>
          <p:nvPr/>
        </p:nvSpPr>
        <p:spPr>
          <a:xfrm>
            <a:off x="5238750" y="3267075"/>
            <a:ext cx="133350" cy="13335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34365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2026.0</a:t>
            </a:r>
            <a:r>
              <a:rPr lang="en-US"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-07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34365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哈啰米果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34365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 / 竞品 / 产品运营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7124700" y="3267075"/>
            <a:ext cx="133350" cy="13335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22960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22960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Experiments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22960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独立产品实践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椭圆 26"/>
          <p:cNvSpPr>
            <a:spLocks noGrp="1"/>
          </p:cNvSpPr>
          <p:nvPr/>
        </p:nvSpPr>
        <p:spPr>
          <a:xfrm>
            <a:off x="9010650" y="3267075"/>
            <a:ext cx="133350" cy="13335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0115550" y="1981200"/>
            <a:ext cx="1695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NOW</a:t>
            </a:r>
            <a:endParaRPr sz="90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0115550" y="2228850"/>
            <a:ext cx="1695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01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1015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10115550" y="2552700"/>
            <a:ext cx="1695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最终定位：运营新人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椭圆 30"/>
          <p:cNvSpPr>
            <a:spLocks noGrp="1"/>
          </p:cNvSpPr>
          <p:nvPr/>
        </p:nvSpPr>
        <p:spPr>
          <a:xfrm>
            <a:off x="10877550" y="3248025"/>
            <a:ext cx="171450" cy="171450"/>
          </a:xfrm>
          <a:prstGeom prst="ellipse">
            <a:avLst/>
          </a:prstGeom>
          <a:solidFill>
            <a:srgbClr val="7C3AE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2" name="圆角矩形 31"/>
          <p:cNvSpPr>
            <a:spLocks noGrp="1"/>
          </p:cNvSpPr>
          <p:nvPr/>
        </p:nvSpPr>
        <p:spPr>
          <a:xfrm>
            <a:off x="685800" y="4038600"/>
            <a:ext cx="10820400" cy="952500"/>
          </a:xfrm>
          <a:prstGeom prst="roundRect">
            <a:avLst>
              <a:gd name="adj" fmla="val 16000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" name="矩形 32"/>
          <p:cNvSpPr>
            <a:spLocks noGrp="1"/>
          </p:cNvSpPr>
          <p:nvPr/>
        </p:nvSpPr>
        <p:spPr>
          <a:xfrm>
            <a:off x="685800" y="4305300"/>
            <a:ext cx="10820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3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从“执行内容”到“洞察用户”，再到“用 AI 把想法变成产品”，能力逐级进阶。</a:t>
            </a:r>
            <a:endParaRPr sz="135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" name="矩形 32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CAPABILITY MAP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 I Can Do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 项能力，覆盖内容、用户、产品、数据与 AI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7630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55270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291465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内容策划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选题研究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内容优化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4381500" y="21336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457200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572000" y="255270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572000" y="291465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用户需求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场景分析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用户反馈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8077200" y="213360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22860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267700" y="255270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267700" y="291465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竞品分析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产品价值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优化建议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85800" y="379095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876300" y="39433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76300" y="42100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76300" y="457200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项目推进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内容运营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活动执行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4381500" y="379095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" name="矩形 23"/>
          <p:cNvSpPr>
            <a:spLocks noGrp="1"/>
          </p:cNvSpPr>
          <p:nvPr/>
        </p:nvSpPr>
        <p:spPr>
          <a:xfrm>
            <a:off x="4572000" y="39433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572000" y="42100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Data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572000" y="457200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数据监测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效果复盘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竞品分析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077200" y="3790950"/>
            <a:ext cx="34290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8" name="矩形 27"/>
          <p:cNvSpPr>
            <a:spLocks noGrp="1"/>
          </p:cNvSpPr>
          <p:nvPr/>
        </p:nvSpPr>
        <p:spPr>
          <a:xfrm>
            <a:off x="8267700" y="39433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267700" y="42100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endParaRPr sz="14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267700" y="457200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Vibe Coding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buNone/>
              <a:def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快速产品验证</a:t>
            </a:r>
            <a:endParaRPr sz="101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圆角矩形 30"/>
          <p:cNvSpPr>
            <a:spLocks noGrp="1"/>
          </p:cNvSpPr>
          <p:nvPr/>
        </p:nvSpPr>
        <p:spPr>
          <a:xfrm>
            <a:off x="685800" y="5448300"/>
            <a:ext cx="10820400" cy="628650"/>
          </a:xfrm>
          <a:prstGeom prst="roundRect">
            <a:avLst>
              <a:gd name="adj" fmla="val 24242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2" name="矩形 31"/>
          <p:cNvSpPr>
            <a:spLocks noGrp="1"/>
          </p:cNvSpPr>
          <p:nvPr/>
        </p:nvSpPr>
        <p:spPr>
          <a:xfrm>
            <a:off x="685800" y="5619750"/>
            <a:ext cx="10820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× User × Product × AI</a:t>
            </a:r>
            <a:endParaRPr sz="15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" name="矩形 15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01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36氪｜市场与内容运营实践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 Operation / Market Research / Data Analysis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5143500" cy="238125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362200"/>
            <a:ext cx="152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核心观点</a:t>
            </a:r>
            <a:endParaRPr sz="975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762250"/>
            <a:ext cx="46863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40000"/>
              </a:lnSpc>
              <a:buNone/>
              <a:defRPr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在媒体内容场景中，通过选题研究、内容策划与数据复盘，参与提升内容传播与用户触达效率。</a:t>
            </a:r>
            <a:endParaRPr sz="1275" b="0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3962400"/>
            <a:ext cx="4686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2026.01 - 2026.04 · 市场运营实习生 · 营销服务事业部</a:t>
            </a:r>
            <a:endParaRPr sz="975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685800" y="4762500"/>
            <a:ext cx="1600200" cy="323850"/>
          </a:xfrm>
          <a:prstGeom prst="roundRect">
            <a:avLst>
              <a:gd name="adj" fmla="val 50000"/>
            </a:avLst>
          </a:prstGeom>
          <a:solidFill>
            <a:srgbClr val="DBEA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双碳星物种赛事</a:t>
            </a:r>
            <a:endParaRPr sz="94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2400300" y="4762500"/>
            <a:ext cx="1524000" cy="323850"/>
          </a:xfrm>
          <a:prstGeom prst="roundRect">
            <a:avLst>
              <a:gd name="adj" fmla="val 50000"/>
            </a:avLst>
          </a:prstGeom>
          <a:solidFill>
            <a:srgbClr val="DBEA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客户背调</a:t>
            </a:r>
            <a:endParaRPr sz="94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4038600" y="4762500"/>
            <a:ext cx="1790700" cy="323850"/>
          </a:xfrm>
          <a:prstGeom prst="roundRect">
            <a:avLst>
              <a:gd name="adj" fmla="val 50000"/>
            </a:avLst>
          </a:prstGeom>
          <a:solidFill>
            <a:srgbClr val="DBEA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社群与线索运营</a:t>
            </a:r>
            <a:endParaRPr sz="94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rcRect l="78" r="78"/>
          <a:stretch>
            <a:fillRect/>
          </a:stretch>
        </p:blipFill>
        <p:spPr>
          <a:xfrm>
            <a:off x="6096000" y="2133600"/>
            <a:ext cx="5410200" cy="3048000"/>
          </a:xfrm>
          <a:prstGeom prst="roundRect">
            <a:avLst>
              <a:gd name="adj" fmla="val 4375"/>
            </a:avLst>
          </a:prstGeom>
        </p:spPr>
      </p:pic>
      <p:sp>
        <p:nvSpPr>
          <p:cNvPr id="15" name="矩形 14"/>
          <p:cNvSpPr>
            <a:spLocks noGrp="1"/>
          </p:cNvSpPr>
          <p:nvPr/>
        </p:nvSpPr>
        <p:spPr>
          <a:xfrm>
            <a:off x="6096000" y="5295900"/>
            <a:ext cx="5410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真实项目资料：飞书深诺 × 36氪 专访 + UGC 结案报告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矩形 27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01 · BREAKDOWN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From Insight to Content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客户洞察 → 调研 → 策划执行 → 数据复盘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24765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876300" y="23431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· Insight</a:t>
            </a:r>
            <a:endParaRPr sz="120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6860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理解双碳 / AI 等产业方向与客户业务诉求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3467100" y="2133600"/>
            <a:ext cx="24765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" name="矩形 10"/>
          <p:cNvSpPr>
            <a:spLocks noGrp="1"/>
          </p:cNvSpPr>
          <p:nvPr/>
        </p:nvSpPr>
        <p:spPr>
          <a:xfrm>
            <a:off x="3657600" y="23431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· Research</a:t>
            </a:r>
            <a:endParaRPr sz="120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657600" y="26860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客户企业背调 + 竞品媒体监测周报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6248400" y="2133600"/>
            <a:ext cx="24765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" name="矩形 13"/>
          <p:cNvSpPr>
            <a:spLocks noGrp="1"/>
          </p:cNvSpPr>
          <p:nvPr/>
        </p:nvSpPr>
        <p:spPr>
          <a:xfrm>
            <a:off x="6438900" y="23431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· Execution</a:t>
            </a:r>
            <a:endParaRPr sz="120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438900" y="26860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赛事提案、邀请函、社群宣发、现场执行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9029700" y="2133600"/>
            <a:ext cx="2476500" cy="14287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" name="矩形 16"/>
          <p:cNvSpPr>
            <a:spLocks noGrp="1"/>
          </p:cNvSpPr>
          <p:nvPr/>
        </p:nvSpPr>
        <p:spPr>
          <a:xfrm>
            <a:off x="9220200" y="23431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 · Optimization</a:t>
            </a:r>
            <a:endParaRPr sz="120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220200" y="26860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数据周报、线索台账与结案复盘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85800" y="3848100"/>
            <a:ext cx="3429000" cy="1866900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914400" y="40767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My Work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914400" y="4419600"/>
            <a:ext cx="29718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 2026 东方证券星物种（原双碳星）赛</a:t>
            </a:r>
            <a:r>
              <a:rPr lang="zh-CN"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等活动</a:t>
            </a: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提案与全流程执行；输出客户背调、会议纪要、报价单、邀请函与现场物料；维护 CRM 线索台账。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4381500" y="3848100"/>
            <a:ext cx="3429000" cy="1866900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3" name="矩形 22"/>
          <p:cNvSpPr>
            <a:spLocks noGrp="1"/>
          </p:cNvSpPr>
          <p:nvPr/>
        </p:nvSpPr>
        <p:spPr>
          <a:xfrm>
            <a:off x="4610100" y="40767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Key Project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610100" y="4419600"/>
            <a:ext cx="29718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 东方证券星物种·探索计划：参与三场策划讨论会、赛事调研与提案落地。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077200" y="3848100"/>
            <a:ext cx="3429000" cy="1866900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6" name="矩形 25"/>
          <p:cNvSpPr>
            <a:spLocks noGrp="1"/>
          </p:cNvSpPr>
          <p:nvPr/>
        </p:nvSpPr>
        <p:spPr>
          <a:xfrm>
            <a:off x="8305800" y="40767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Method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305800" y="4419600"/>
            <a:ext cx="29718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客户背调 → 需求梳理 → 方案对齐 → 执行跟进 → 结案复盘，形成可复用的 B 端活动运营闭环。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01 · RESULTS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Results &amp; Reflection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用数据复盘运营动作，沉淀可复用方法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3429000" cy="133350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324100"/>
            <a:ext cx="190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85%+</a:t>
            </a:r>
            <a:endParaRPr sz="25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8575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活动平均到场率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31242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支持阿里云通义等线上 / 线下活动执行</a:t>
            </a:r>
            <a:endParaRPr sz="90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4381500" y="2133600"/>
            <a:ext cx="3429000" cy="133350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4610100" y="2324100"/>
            <a:ext cx="190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30%+</a:t>
            </a:r>
            <a:endParaRPr sz="25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10100" y="28575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社群日活率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610100" y="31242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 20+ 垂直社群，沉淀高意向用户 100+</a:t>
            </a:r>
            <a:endParaRPr sz="90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8077200" y="2133600"/>
            <a:ext cx="3429000" cy="133350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8305800" y="2324100"/>
            <a:ext cx="190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800+</a:t>
            </a:r>
            <a:endParaRPr sz="25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305800" y="28575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CRM 线索台账</a:t>
            </a:r>
            <a:endParaRPr sz="12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305800" y="3124200"/>
            <a:ext cx="2971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同步输出数据周报 20+ 份、行业简报 15+ 份</a:t>
            </a:r>
            <a:endParaRPr sz="90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85800" y="3810000"/>
            <a:ext cx="5143500" cy="2019300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914400" y="40386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 I Did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914400" y="4362450"/>
            <a:ext cx="46863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活动与私域运营：协助展会 / 沙龙 / 直播等活动全流程执行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内容与监测：竞品媒体周报、月度活动推送、日常校对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销售支持：报价单制作、销售易 CRM 维护、月度报销</a:t>
            </a:r>
            <a:endParaRPr sz="105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5829300" y="3810000"/>
            <a:ext cx="5676900" cy="2019300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3" name="矩形 22"/>
          <p:cNvSpPr>
            <a:spLocks noGrp="1"/>
          </p:cNvSpPr>
          <p:nvPr/>
        </p:nvSpPr>
        <p:spPr>
          <a:xfrm>
            <a:off x="6057900" y="403860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 I Learned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57900" y="4362450"/>
            <a:ext cx="52197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45000"/>
              </a:lnSpc>
              <a:buNone/>
              <a:defRPr sz="1240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40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内容运营不是简单生产内容，而是通过用户需求、内容策略和数据反馈不断寻找更有效的传播方式。</a:t>
            </a:r>
            <a:endParaRPr sz="1240" b="0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85800" y="6000750"/>
            <a:ext cx="10820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数据来自个人简历与实习交接记录，均为真实工作数据。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" name="矩形 29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02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哈啰米果｜AI 新业务产品运营实践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Operation / User Insight / Competitive Intelligence / AI Product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057400"/>
            <a:ext cx="5143500" cy="232410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2860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 Context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2667000"/>
            <a:ext cx="468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16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米果处于 AI 新业务探索场景，需要理解目标用户、市场竞争格局与产品核心价值，并通过运营手段帮助用户理解和使用产品。</a:t>
            </a:r>
            <a:endParaRPr sz="1165" b="0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3733800"/>
            <a:ext cx="4686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0000"/>
              </a:lnSpc>
              <a:buNone/>
              <a:def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产品：米果（Migo）AI 绘本点读笔 + APP</a:t>
            </a:r>
            <a:endParaRPr sz="94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0000"/>
              </a:lnSpc>
              <a:buNone/>
              <a:def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面向 0-9 岁儿童英语启蒙与亲子共读</a:t>
            </a:r>
            <a:endParaRPr sz="94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5829300" y="2057400"/>
            <a:ext cx="5676900" cy="232410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6057900" y="22860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My Role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57900" y="2647950"/>
            <a:ext cx="52197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4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用户需求分析：83 份内测问卷，输出问题优先级矩阵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4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竞品研究：奇奇学 / 小蝌蚪深度对比与错位策略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4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产品价值提炼：开口可视化 + 卖点迭代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4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内容运营：618 方案、小红书 / 抖音 / 淘宝投放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4000"/>
              </a:lnSpc>
              <a:buNone/>
              <a:def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产品优化建议：去贴纸化、安卓支持等需求排期</a:t>
            </a:r>
            <a:endParaRPr sz="9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85800" y="4495800"/>
            <a:ext cx="3429000" cy="495300"/>
          </a:xfrm>
          <a:prstGeom prst="roundRect">
            <a:avLst>
              <a:gd name="adj" fmla="val 3076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" name="矩形 14"/>
          <p:cNvSpPr>
            <a:spLocks noGrp="1"/>
          </p:cNvSpPr>
          <p:nvPr/>
        </p:nvSpPr>
        <p:spPr>
          <a:xfrm>
            <a:off x="876300" y="461010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83</a:t>
            </a:r>
            <a:endParaRPr sz="15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2095500" y="4676775"/>
            <a:ext cx="1866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份内测用户问卷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4381500" y="4495800"/>
            <a:ext cx="3429000" cy="495300"/>
          </a:xfrm>
          <a:prstGeom prst="roundRect">
            <a:avLst>
              <a:gd name="adj" fmla="val 3076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8" name="矩形 17"/>
          <p:cNvSpPr>
            <a:spLocks noGrp="1"/>
          </p:cNvSpPr>
          <p:nvPr/>
        </p:nvSpPr>
        <p:spPr>
          <a:xfrm>
            <a:off x="4572000" y="461010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83%</a:t>
            </a:r>
            <a:endParaRPr sz="15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791200" y="4676775"/>
            <a:ext cx="1866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内测用户推荐率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8077200" y="4495800"/>
            <a:ext cx="3429000" cy="495300"/>
          </a:xfrm>
          <a:prstGeom prst="roundRect">
            <a:avLst>
              <a:gd name="adj" fmla="val 3076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1" name="矩形 20"/>
          <p:cNvSpPr>
            <a:spLocks noGrp="1"/>
          </p:cNvSpPr>
          <p:nvPr/>
        </p:nvSpPr>
        <p:spPr>
          <a:xfrm>
            <a:off x="8267700" y="461010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180</a:t>
            </a:r>
            <a:endParaRPr sz="15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9486900" y="4676775"/>
            <a:ext cx="1866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一阶段销量（支）</a:t>
            </a:r>
            <a:endParaRPr sz="94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85800" y="5124450"/>
            <a:ext cx="476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4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米果</a:t>
            </a:r>
            <a:r>
              <a:rPr lang="zh-CN" sz="94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会读</a:t>
            </a:r>
            <a:r>
              <a:rPr sz="940" b="1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真实截图：卖点 · 原型 · 界面</a:t>
            </a:r>
            <a:endParaRPr sz="940" b="1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1"/>
          <a:srcRect t="9583" b="9583"/>
          <a:stretch>
            <a:fillRect/>
          </a:stretch>
        </p:blipFill>
        <p:spPr>
          <a:xfrm>
            <a:off x="685800" y="5429250"/>
            <a:ext cx="1714500" cy="857250"/>
          </a:xfrm>
          <a:prstGeom prst="roundRect">
            <a:avLst>
              <a:gd name="adj" fmla="val 11111"/>
            </a:avLst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2"/>
          <a:srcRect t="12203" b="12203"/>
          <a:stretch>
            <a:fillRect/>
          </a:stretch>
        </p:blipFill>
        <p:spPr>
          <a:xfrm>
            <a:off x="2505075" y="5429250"/>
            <a:ext cx="1714500" cy="857250"/>
          </a:xfrm>
          <a:prstGeom prst="roundRect">
            <a:avLst>
              <a:gd name="adj" fmla="val 11111"/>
            </a:avLst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3"/>
          <a:srcRect t="12267" b="12267"/>
          <a:stretch>
            <a:fillRect/>
          </a:stretch>
        </p:blipFill>
        <p:spPr>
          <a:xfrm>
            <a:off x="4324350" y="5429250"/>
            <a:ext cx="1714500" cy="857250"/>
          </a:xfrm>
          <a:prstGeom prst="roundRect">
            <a:avLst>
              <a:gd name="adj" fmla="val 11111"/>
            </a:avLst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/>
          <a:srcRect t="12623" b="12623"/>
          <a:stretch>
            <a:fillRect/>
          </a:stretch>
        </p:blipFill>
        <p:spPr>
          <a:xfrm>
            <a:off x="6143625" y="5429250"/>
            <a:ext cx="1714500" cy="857250"/>
          </a:xfrm>
          <a:prstGeom prst="roundRect">
            <a:avLst>
              <a:gd name="adj" fmla="val 11111"/>
            </a:avLst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/>
          <a:srcRect t="12368" b="12368"/>
          <a:stretch>
            <a:fillRect/>
          </a:stretch>
        </p:blipFill>
        <p:spPr>
          <a:xfrm>
            <a:off x="7962900" y="5429250"/>
            <a:ext cx="1714500" cy="857250"/>
          </a:xfrm>
          <a:prstGeom prst="roundRect">
            <a:avLst>
              <a:gd name="adj" fmla="val 11111"/>
            </a:avLst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6"/>
          <a:srcRect t="2945" b="2945"/>
          <a:stretch>
            <a:fillRect/>
          </a:stretch>
        </p:blipFill>
        <p:spPr>
          <a:xfrm>
            <a:off x="9782175" y="5429250"/>
            <a:ext cx="1714500" cy="857250"/>
          </a:xfrm>
          <a:prstGeom prst="roundRect">
            <a:avLst>
              <a:gd name="adj" fmla="val 11111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85800" y="41910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2563E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02 · USER INSIGHT</a:t>
            </a:r>
            <a:endParaRPr sz="1050" b="1">
              <a:solidFill>
                <a:srgbClr val="2563E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000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01｜Understanding the User</a:t>
            </a:r>
            <a:endParaRPr sz="3000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3335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产品运营的第一步，是理解用户为什么需要这个产品</a:t>
            </a:r>
            <a:endParaRPr sz="1275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685800" y="1771650"/>
            <a:ext cx="10820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008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Operations × AI × Product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267950" y="6400800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0000"/>
              </a:lnSpc>
              <a:buNone/>
              <a:def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94A3B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 / 18</a:t>
            </a:r>
            <a:endParaRPr sz="900" b="0">
              <a:solidFill>
                <a:srgbClr val="94A3B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133600"/>
            <a:ext cx="5143500" cy="1466850"/>
          </a:xfrm>
          <a:prstGeom prst="roundRect">
            <a:avLst>
              <a:gd name="adj" fmla="val 1039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34315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Target User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495800" y="2343150"/>
            <a:ext cx="1104900" cy="2667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83 份问卷</a:t>
            </a:r>
            <a:endParaRPr sz="9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724150"/>
            <a:ext cx="4686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3-6 岁英语启蒙家庭：家长不会读、孩子不开口、怕屏幕依赖；内测 2-5 岁用户占 65%。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6096000" y="2133600"/>
            <a:ext cx="5143500" cy="1466850"/>
          </a:xfrm>
          <a:prstGeom prst="roundRect">
            <a:avLst>
              <a:gd name="adj" fmla="val 1039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" name="矩形 11"/>
          <p:cNvSpPr>
            <a:spLocks noGrp="1"/>
          </p:cNvSpPr>
          <p:nvPr/>
        </p:nvSpPr>
        <p:spPr>
          <a:xfrm>
            <a:off x="6324600" y="234315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User Scenario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9906000" y="2343150"/>
            <a:ext cx="1104900" cy="2667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高频场景</a:t>
            </a:r>
            <a:endParaRPr sz="9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324600" y="2724150"/>
            <a:ext cx="4686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亲子共读、英语启蒙、绘本点读；家长希望孩子开口表达、降低屏幕依赖。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85800" y="3829050"/>
            <a:ext cx="5143500" cy="1466850"/>
          </a:xfrm>
          <a:prstGeom prst="roundRect">
            <a:avLst>
              <a:gd name="adj" fmla="val 1039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403860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Pain Point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4495800" y="4038600"/>
            <a:ext cx="1104900" cy="2667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Top 痛点</a:t>
            </a:r>
            <a:endParaRPr sz="9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914400" y="4419600"/>
            <a:ext cx="4686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拍照上传繁琐（78%）、贴纸问题（35%）、书库覆盖不足、声音不自然（30%）。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6096000" y="3829050"/>
            <a:ext cx="5143500" cy="1466850"/>
          </a:xfrm>
          <a:prstGeom prst="roundRect">
            <a:avLst>
              <a:gd name="adj" fmla="val 1039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0" name="矩形 19"/>
          <p:cNvSpPr>
            <a:spLocks noGrp="1"/>
          </p:cNvSpPr>
          <p:nvPr/>
        </p:nvSpPr>
        <p:spPr>
          <a:xfrm>
            <a:off x="6324600" y="403860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 Need</a:t>
            </a:r>
            <a:endParaRPr sz="127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9906000" y="4038600"/>
            <a:ext cx="1104900" cy="2667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 w="0">
            <a:noFill/>
            <a:prstDash val="solid"/>
          </a:ln>
        </p:spPr>
        <p:txBody>
          <a:bodyPr lIns="76200" tIns="0" rIns="76200" bIns="0" anchor="ctr"/>
          <a:lstStyle/>
          <a:p>
            <a:pPr algn="ctr">
              <a:def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7C3A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产品方向</a:t>
            </a:r>
            <a:endParaRPr sz="900" b="1">
              <a:solidFill>
                <a:srgbClr val="7C3AE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324600" y="4419600"/>
            <a:ext cx="46863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35000"/>
              </a:lnSpc>
              <a:buNone/>
              <a:def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64748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任意书可读 + AI 陪伴开口 + 专业分级路径 + 更简单的上手方式。</a:t>
            </a:r>
            <a:endParaRPr sz="1090" b="0">
              <a:solidFill>
                <a:srgbClr val="64748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685800" y="5562600"/>
            <a:ext cx="10820400" cy="533400"/>
          </a:xfrm>
          <a:prstGeom prst="roundRect">
            <a:avLst>
              <a:gd name="adj" fmla="val 28571"/>
            </a:avLst>
          </a:prstGeom>
          <a:gradFill>
            <a:gsLst>
              <a:gs pos="0">
                <a:srgbClr val="EFF6FF"/>
              </a:gs>
              <a:gs pos="100000">
                <a:srgbClr val="F5F3FF"/>
              </a:gs>
            </a:gsLst>
            <a:lin ang="7200000"/>
          </a:gradFill>
          <a:ln w="0">
            <a:noFill/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" name="矩形 23"/>
          <p:cNvSpPr>
            <a:spLocks noGrp="1"/>
          </p:cNvSpPr>
          <p:nvPr/>
        </p:nvSpPr>
        <p:spPr>
          <a:xfrm>
            <a:off x="685800" y="5695950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  <a:buNone/>
              <a:def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E29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关键判断：'让家长少拍少贴'是体验决胜点，问题优先级矩阵直接推动去贴纸化方案立项。</a:t>
            </a:r>
            <a:endParaRPr sz="1125" b="1">
              <a:solidFill>
                <a:srgbClr val="1E293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79,&quot;left&quot;:465,&quot;top&quot;:162,&quot;width&quot;:441}"/>
</p:tagLst>
</file>

<file path=ppt/tags/tag2.xml><?xml version="1.0" encoding="utf-8"?>
<p:tagLst xmlns:p="http://schemas.openxmlformats.org/presentationml/2006/main">
  <p:tag name="KSO_WM_DIAGRAM_VIRTUALLY_FRAME" val="{&quot;height&quot;:279,&quot;left&quot;:465,&quot;top&quot;:162,&quot;width&quot;:441}"/>
</p:tagLst>
</file>

<file path=ppt/tags/tag3.xml><?xml version="1.0" encoding="utf-8"?>
<p:tagLst xmlns:p="http://schemas.openxmlformats.org/presentationml/2006/main">
  <p:tag name="KSO_WM_DIAGRAM_VIRTUALLY_FRAME" val="{&quot;height&quot;:279,&quot;left&quot;:465,&quot;top&quot;:162,&quot;width&quot;:441}"/>
</p:tagLst>
</file>

<file path=ppt/tags/tag4.xml><?xml version="1.0" encoding="utf-8"?>
<p:tagLst xmlns:p="http://schemas.openxmlformats.org/presentationml/2006/main">
  <p:tag name="KSO_WM_DIAGRAM_VIRTUALLY_FRAME" val="{&quot;height&quot;:279,&quot;left&quot;:465,&quot;top&quot;:162,&quot;width&quot;:441}"/>
</p:tagLst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6273</Words>
  <Application>WPS 演示</Application>
  <PresentationFormat>Converted Presentation</PresentationFormat>
  <Paragraphs>736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Arial Unicode MS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小乐</cp:lastModifiedBy>
  <cp:revision>24</cp:revision>
  <dcterms:created xsi:type="dcterms:W3CDTF">2026-08-12T00:54:40Z</dcterms:created>
  <dcterms:modified xsi:type="dcterms:W3CDTF">2026-08-12T01:30:30Z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4787D0451DED48F99BDB75DBBCF82EAC_12</vt:lpwstr>
  </property>
</Properties>
</file>